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</p:sldIdLst>
  <p:sldSz cy="5143500" cx="9144000"/>
  <p:notesSz cx="6858000" cy="9144000"/>
  <p:embeddedFontLst>
    <p:embeddedFont>
      <p:font typeface="Raleway"/>
      <p:regular r:id="rId100"/>
      <p:bold r:id="rId101"/>
      <p:italic r:id="rId102"/>
      <p:boldItalic r:id="rId103"/>
    </p:embeddedFont>
    <p:embeddedFont>
      <p:font typeface="Roboto"/>
      <p:regular r:id="rId104"/>
      <p:bold r:id="rId105"/>
      <p:italic r:id="rId106"/>
      <p:boldItalic r:id="rId107"/>
    </p:embeddedFont>
    <p:embeddedFont>
      <p:font typeface="Lato"/>
      <p:regular r:id="rId108"/>
      <p:bold r:id="rId109"/>
      <p:italic r:id="rId110"/>
      <p:boldItalic r:id="rId111"/>
    </p:embeddedFont>
    <p:embeddedFont>
      <p:font typeface="Helvetica Neue"/>
      <p:regular r:id="rId112"/>
      <p:bold r:id="rId113"/>
      <p:italic r:id="rId114"/>
      <p:boldItalic r:id="rId115"/>
    </p:embeddedFont>
    <p:embeddedFont>
      <p:font typeface="Roboto Mono"/>
      <p:regular r:id="rId116"/>
      <p:bold r:id="rId117"/>
      <p:italic r:id="rId118"/>
      <p:boldItalic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Roboto-boldItalic.fntdata"/><Relationship Id="rId106" Type="http://schemas.openxmlformats.org/officeDocument/2006/relationships/font" Target="fonts/Roboto-italic.fntdata"/><Relationship Id="rId105" Type="http://schemas.openxmlformats.org/officeDocument/2006/relationships/font" Target="fonts/Roboto-bold.fntdata"/><Relationship Id="rId104" Type="http://schemas.openxmlformats.org/officeDocument/2006/relationships/font" Target="fonts/Roboto-regular.fntdata"/><Relationship Id="rId109" Type="http://schemas.openxmlformats.org/officeDocument/2006/relationships/font" Target="fonts/Lato-bold.fntdata"/><Relationship Id="rId108" Type="http://schemas.openxmlformats.org/officeDocument/2006/relationships/font" Target="fonts/Lato-regular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font" Target="fonts/Raleway-boldItalic.fntdata"/><Relationship Id="rId102" Type="http://schemas.openxmlformats.org/officeDocument/2006/relationships/font" Target="fonts/Raleway-italic.fntdata"/><Relationship Id="rId101" Type="http://schemas.openxmlformats.org/officeDocument/2006/relationships/font" Target="fonts/Raleway-bold.fntdata"/><Relationship Id="rId100" Type="http://schemas.openxmlformats.org/officeDocument/2006/relationships/font" Target="fonts/Raleway-regular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RobotoMono-italic.fntdata"/><Relationship Id="rId117" Type="http://schemas.openxmlformats.org/officeDocument/2006/relationships/font" Target="fonts/RobotoMono-bold.fntdata"/><Relationship Id="rId116" Type="http://schemas.openxmlformats.org/officeDocument/2006/relationships/font" Target="fonts/RobotoMono-regular.fntdata"/><Relationship Id="rId115" Type="http://schemas.openxmlformats.org/officeDocument/2006/relationships/font" Target="fonts/HelveticaNeue-boldItalic.fntdata"/><Relationship Id="rId119" Type="http://schemas.openxmlformats.org/officeDocument/2006/relationships/font" Target="fonts/RobotoMono-boldItalic.fntdata"/><Relationship Id="rId15" Type="http://schemas.openxmlformats.org/officeDocument/2006/relationships/slide" Target="slides/slide11.xml"/><Relationship Id="rId110" Type="http://schemas.openxmlformats.org/officeDocument/2006/relationships/font" Target="fonts/Lato-italic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font" Target="fonts/HelveticaNeue-italic.fntdata"/><Relationship Id="rId18" Type="http://schemas.openxmlformats.org/officeDocument/2006/relationships/slide" Target="slides/slide14.xml"/><Relationship Id="rId113" Type="http://schemas.openxmlformats.org/officeDocument/2006/relationships/font" Target="fonts/HelveticaNeue-bold.fntdata"/><Relationship Id="rId112" Type="http://schemas.openxmlformats.org/officeDocument/2006/relationships/font" Target="fonts/HelveticaNeue-regular.fntdata"/><Relationship Id="rId111" Type="http://schemas.openxmlformats.org/officeDocument/2006/relationships/font" Target="fonts/Lato-boldItalic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5" name="Google Shape;12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5" name="Google Shape;14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2" name="Google Shape;15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!</a:t>
            </a:r>
            <a:endParaRPr/>
          </a:p>
        </p:txBody>
      </p:sp>
      <p:sp>
        <p:nvSpPr>
          <p:cNvPr id="161" name="Google Shape;16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SUGESTÃO, NÃO É REGRA!</a:t>
            </a:r>
            <a:endParaRPr/>
          </a:p>
        </p:txBody>
      </p:sp>
      <p:sp>
        <p:nvSpPr>
          <p:cNvPr id="170" name="Google Shape;170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9" name="Google Shape;179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0f61138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8" name="Google Shape;188;g510f61138e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6891dc4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7" name="Google Shape;197;g56891dc457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6" name="Google Shape;20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b12a82d344b742b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" name="Google Shape;50;gb12a82d344b742b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b237efc9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5" name="Google Shape;215;g8b237efc94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b237efc9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b237efc9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10f6113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5" name="Google Shape;225;g510f61138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10f61138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2" name="Google Shape;232;g510f61138e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10f61138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1" name="Google Shape;241;g510f61138e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10f61138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0" name="Google Shape;250;g510f61138e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10f61138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9" name="Google Shape;259;g510f61138e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 mundo não vai acabar se você não der sua opinião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 mundo não gira em torno do seu umbigo, olhe pro outro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Todo mundo tem problema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Dê valor ao que tem, ao que fazem por você</a:t>
            </a:r>
            <a:endParaRPr/>
          </a:p>
        </p:txBody>
      </p:sp>
      <p:sp>
        <p:nvSpPr>
          <p:cNvPr id="268" name="Google Shape;26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8" name="Google Shape;27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" name="Google Shape;6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Precisa conhecer a empresa</a:t>
            </a:r>
            <a:endParaRPr/>
          </a:p>
        </p:txBody>
      </p:sp>
      <p:sp>
        <p:nvSpPr>
          <p:cNvPr id="294" name="Google Shape;29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3" name="Google Shape;30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2" name="Google Shape;31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1" name="Google Shape;32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10f61138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8" name="Google Shape;328;g510f61138e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 que interessa pra empresa (sobre vc)</a:t>
            </a:r>
            <a:endParaRPr/>
          </a:p>
        </p:txBody>
      </p:sp>
      <p:sp>
        <p:nvSpPr>
          <p:cNvPr id="335" name="Google Shape;33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0f6113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6" name="Google Shape;346;g510f61138e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6891dc4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3" name="Google Shape;363;g56891dc457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237efc9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2" name="Google Shape;372;g8b237efc94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2" name="Google Shape;38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1" name="Google Shape;39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0" name="Google Shape;40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9" name="Google Shape;409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2" name="Google Shape;422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12a82d344b742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1" name="Google Shape;431;gb12a82d344b742b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12a82d344b742b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8" name="Google Shape;438;gb12a82d344b742b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12a82d344b742b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7" name="Google Shape;447;gb12a82d344b742b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b12a82d344b742b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Falar sobre si mesma é uma tarefa difícil, principalmente para quem não tem conhecimento sobre si mesma. Mas, esta é uma etapa importante para que a empresa entenda quem é a profissional que concorre a vaga de emprego. Para conseguir falar de si mesma e evidenciar suas habilidades e competências é necessário que você desenvolva o autoconhecimento. Outro fator muito importante é já ter em mente algumas respostas que são consideradas clichê, evitando-as em seu discurso. Também vale a pena praticar algumas respostas que podem ser necessárias ao longo da entrevista, de modo que você desenvolva confiança.</a:t>
            </a:r>
            <a:endParaRPr/>
          </a:p>
        </p:txBody>
      </p:sp>
      <p:sp>
        <p:nvSpPr>
          <p:cNvPr id="456" name="Google Shape;456;gb12a82d344b742b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12a82d344b742b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5" name="Google Shape;465;gb12a82d344b742b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" name="Google Shape;7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b12a82d344b742b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72" name="Google Shape;472;gb12a82d344b742b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b237efc9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1" name="Google Shape;481;g8b237efc94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237efc9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0" name="Google Shape;490;g8b237efc94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bd8bf9c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9" name="Google Shape;499;g8bd8bf9c1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b237efc9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8" name="Google Shape;508;g8b237efc94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b237efc9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5" name="Google Shape;515;g8b237efc94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bd8bf9c1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4" name="Google Shape;524;g8bd8bf9c1e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8b237efc9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3" name="Google Shape;533;g8b237efc94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b237efc9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0" name="Google Shape;540;g8b237efc94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bd8bf9c1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9" name="Google Shape;549;g8bd8bf9c1e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7" name="Google Shape;8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bd8bf9c1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8" name="Google Shape;558;g8bd8bf9c1e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12a82d344b742b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7" name="Google Shape;567;gb12a82d344b742b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bd8bf9c1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bd8bf9c1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12a82d344b742b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78" name="Google Shape;578;gb12a82d344b742b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bd8bf9c1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7" name="Google Shape;587;g8bd8bf9c1e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8bd8bf9c1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6" name="Google Shape;596;g8bd8bf9c1e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8bd8bf9c1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03" name="Google Shape;603;g8bd8bf9c1e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bd8bf9c1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2" name="Google Shape;612;g8bd8bf9c1e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bd8bf9c1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1" name="Google Shape;621;g8bd8bf9c1e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bd8bf9c1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0" name="Google Shape;630;g8bd8bf9c1e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6" name="Google Shape;9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bff15aaf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37" name="Google Shape;637;g6bff15aaf1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b12a82d344b742b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6" name="Google Shape;646;gb12a82d344b742b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b12a82d344b742b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55" name="Google Shape;655;gb12a82d344b742b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bff15aa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64" name="Google Shape;664;g6bff15aaf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bff15aaf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73" name="Google Shape;673;g6bff15aaf1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b12a82d344b742b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82" name="Google Shape;682;gb12a82d344b742b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6bff15aaf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2" name="Google Shape;692;g6bff15aaf1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6bff15aaf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1" name="Google Shape;701;g6bff15aaf1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bff15aaf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0" name="Google Shape;710;g6bff15aaf1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8bd8bf9c1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9" name="Google Shape;719;g8bd8bf9c1e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0f61138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7" name="Google Shape;107;g510f61138e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6bff15aaf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26" name="Google Shape;726;g6bff15aaf1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8bd8bf9c1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35" name="Google Shape;735;g8bd8bf9c1e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bd8bf9c1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4" name="Google Shape;744;g8bd8bf9c1e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bd8bf9c1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3" name="Google Shape;753;g8bd8bf9c1e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8bd8bf9c1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0" name="Google Shape;760;g8bd8bf9c1e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8bd8bf9c1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69" name="Google Shape;769;g8bd8bf9c1e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bd8bf9c1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78" name="Google Shape;778;g8bd8bf9c1e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bd8bf9c1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87" name="Google Shape;787;g8bd8bf9c1e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bd8bf9c1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96" name="Google Shape;796;g8bd8bf9c1e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8bd8bf9c1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05" name="Google Shape;805;g8bd8bf9c1e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6" name="Google Shape;11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d8bf9c1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14" name="Google Shape;814;g8bd8bf9c1e_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b12a82d344b742b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23" name="Google Shape;823;gb12a82d344b742b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6891dc45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30" name="Google Shape;830;g56891dc457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b12a82d344b742b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39" name="Google Shape;839;gb12a82d344b742b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48" name="Google Shape;84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510f61138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54" name="Google Shape;854;g510f61138e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hyperlink" Target="https://www.ted.com/talks/amy_cuddy_your_body_language_shapes_who_you_are?language=pt-br" TargetMode="External"/><Relationship Id="rId5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reprograma.com.br/curriculos/turma6/" TargetMode="External"/><Relationship Id="rId4" Type="http://schemas.openxmlformats.org/officeDocument/2006/relationships/hyperlink" Target="https://reprograma.com.br/curriculos/turma6/students/bruna_gil/bruna_gil.html" TargetMode="External"/><Relationship Id="rId5" Type="http://schemas.openxmlformats.org/officeDocument/2006/relationships/hyperlink" Target="https://github.com/reprograma/on3-carreira" TargetMode="External"/><Relationship Id="rId6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hyperlink" Target="https://hbr.org/2014/08/why-women-dont-apply-for-jobs-unless-theyre-100-qualified" TargetMode="External"/><Relationship Id="rId5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hyperlink" Target="https://www.ted.com/talks/reshma_saujani_teach_girls_bravery_not_perfection?language=e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16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outboundmarketing.com.br/elevator-pitch/" TargetMode="External"/><Relationship Id="rId4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1.globo.com/economia/concursos-e-emprego/noticia/2019/12/04/fale-sobre-voce-pode-ser-o-bicho-papao-nas-entrevistas-de-emprego-veja-dicas.ghtml" TargetMode="External"/><Relationship Id="rId4" Type="http://schemas.openxmlformats.org/officeDocument/2006/relationships/hyperlink" Target="https://www.vagas.com.br/profissoes/dicas/o-que-falar-sobre-voce-na-entrevista-de-emprego/" TargetMode="External"/><Relationship Id="rId5" Type="http://schemas.openxmlformats.org/officeDocument/2006/relationships/hyperlink" Target="https://folhadirigida.com.br/blog/entrevista-online-emprego/" TargetMode="External"/><Relationship Id="rId6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ObO3Ifhzl4I" TargetMode="External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9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ithub.com/felipefialho/frontend-challenges" TargetMode="External"/><Relationship Id="rId4" Type="http://schemas.openxmlformats.org/officeDocument/2006/relationships/hyperlink" Target="https://www.hackerrank.com" TargetMode="External"/><Relationship Id="rId5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medium.com/@kamranahmedse/modern-frontend-developer-in-2018-4c2072fa2b9c" TargetMode="External"/><Relationship Id="rId4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blog.mastertech.com.br/tecnologia/o-que-e-api-e-para-que-serve-dentro-da-programacao/" TargetMode="External"/><Relationship Id="rId4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ObO3Ifhzl4I" TargetMode="External"/><Relationship Id="rId4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florinpop17/app-ideas?fbclid=IwAR2IpLpYAER0W8a9OS6_1NY2pie-GNU7Xl5N-11hObACNt9-77JpIqSGTII" TargetMode="External"/><Relationship Id="rId4" Type="http://schemas.openxmlformats.org/officeDocument/2006/relationships/hyperlink" Target="https://dev.to/elasprogramam/dicas-de-carreira-para-mulheres-na-ti-parte-2-portfolio-4d4n?fbclid=IwAR3P90T3xMpWl74SkcfZ2BabN4AUrD8gtvkbjpP56IIythBv8pA1Xz2qOt8" TargetMode="External"/><Relationship Id="rId5" Type="http://schemas.openxmlformats.org/officeDocument/2006/relationships/hyperlink" Target="https://blog.luz.vc/tendencias/as-10-plataformas-mais-criativas-para-fazer-seu-portfolio-online/?fbclid=IwAR2jHfCUCsoeiynmxHHdV3PcDTDHI-ke0yEwuc1CmMRbUowb6A4nHNoqnhw" TargetMode="External"/><Relationship Id="rId6" Type="http://schemas.openxmlformats.org/officeDocument/2006/relationships/image" Target="../media/image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anibiamachado.com/virei-freelancer-e-agora-por-onde-eu-comeco/" TargetMode="External"/><Relationship Id="rId4" Type="http://schemas.openxmlformats.org/officeDocument/2006/relationships/hyperlink" Target="https://medium.com/@anibiamachado/o-lado-b-da-vida-de-freelancer-c3ac5d54da67" TargetMode="External"/><Relationship Id="rId5" Type="http://schemas.openxmlformats.org/officeDocument/2006/relationships/hyperlink" Target="https://exame.com/seu-dinheiro/6-dicas-para-comecar-uma-vida-de-freelancer/" TargetMode="External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www.youtube.com/watch?v=tppMekuE3xA" TargetMode="External"/><Relationship Id="rId4" Type="http://schemas.openxmlformats.org/officeDocument/2006/relationships/hyperlink" Target="https://www.99freelas.com.br/projects" TargetMode="External"/><Relationship Id="rId9" Type="http://schemas.openxmlformats.org/officeDocument/2006/relationships/image" Target="../media/image1.png"/><Relationship Id="rId5" Type="http://schemas.openxmlformats.org/officeDocument/2006/relationships/hyperlink" Target="https://www.crowd.br.com/sou-freelancer" TargetMode="External"/><Relationship Id="rId6" Type="http://schemas.openxmlformats.org/officeDocument/2006/relationships/hyperlink" Target="https://www.workana.com/" TargetMode="External"/><Relationship Id="rId7" Type="http://schemas.openxmlformats.org/officeDocument/2006/relationships/hyperlink" Target="https://www.99freelas.com.br/apps/calculadora-freelancer" TargetMode="External"/><Relationship Id="rId8" Type="http://schemas.openxmlformats.org/officeDocument/2006/relationships/hyperlink" Target="https://www.contratosnahora.com.br/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reprograma.com.br/curriculos/turma6/" TargetMode="External"/><Relationship Id="rId4" Type="http://schemas.openxmlformats.org/officeDocument/2006/relationships/hyperlink" Target="https://www.futureme.org/" TargetMode="External"/><Relationship Id="rId5" Type="http://schemas.openxmlformats.org/officeDocument/2006/relationships/image" Target="../media/image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reprograma/On5-carreira" TargetMode="External"/><Relationship Id="rId4" Type="http://schemas.openxmlformats.org/officeDocument/2006/relationships/image" Target="../media/image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4.gif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ctrTitle"/>
          </p:nvPr>
        </p:nvSpPr>
        <p:spPr>
          <a:xfrm>
            <a:off x="270275" y="555775"/>
            <a:ext cx="8520599" cy="248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b="1" lang="en-US" sz="5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Orientação Profissional</a:t>
            </a:r>
            <a:endParaRPr sz="3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6852875" y="284850"/>
            <a:ext cx="1985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autoconhecimento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712964" y="1536473"/>
            <a:ext cx="3666309" cy="28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você não acreditar em você, quem vai?</a:t>
            </a:r>
            <a:endParaRPr/>
          </a:p>
        </p:txBody>
      </p:sp>
      <p:pic>
        <p:nvPicPr>
          <p:cNvPr descr="reprograma-fundos-claros (1).png"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7598" y="1202767"/>
            <a:ext cx="3757176" cy="2885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7070939" y="207119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b="0" i="0" lang="en-US" sz="1500" u="none" cap="none" strike="noStrike">
                <a:latin typeface="Lato"/>
                <a:ea typeface="Lato"/>
                <a:cs typeface="Lato"/>
                <a:sym typeface="Lato"/>
              </a:rPr>
              <a:t>perfil profissional</a:t>
            </a:r>
            <a:endParaRPr b="0" i="0" sz="1500" u="none" cap="none" strike="noStrike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140" name="Google Shape;140;p2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3200" y="-59937"/>
            <a:ext cx="9210401" cy="52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3926925" y="4628825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3840150" y="3260249"/>
            <a:ext cx="26178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Poder da Postura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147" name="Google Shape;147;p22"/>
          <p:cNvPicPr preferRelativeResize="0"/>
          <p:nvPr/>
        </p:nvPicPr>
        <p:blipFill rotWithShape="1">
          <a:blip r:embed="rId3">
            <a:alphaModFix/>
          </a:blip>
          <a:srcRect b="47204" l="0" r="0" t="15541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936172" y="1380365"/>
            <a:ext cx="727165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CURRÍCULO</a:t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2865121" y="1283426"/>
            <a:ext cx="3413760" cy="770958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currículo</a:t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1197200" y="1093300"/>
            <a:ext cx="7190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uso correto da língua</a:t>
            </a: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Segue CV anexado ao email)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formato .pdf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sem informação mentirosa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palavras-chave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até 10 anos de experiência = máximo 2 páginas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+ 10 anos de experiência = máximo 3 páginas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157" name="Google Shape;1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currículo</a:t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1170325" y="1031900"/>
            <a:ext cx="79737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dados pessoais (só precisa de nome, bairro ou região, formas de contato</a:t>
            </a: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-&gt; email, celular, linkedIn, github)</a:t>
            </a:r>
            <a:endParaRPr sz="2400"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objetivo claro - </a:t>
            </a:r>
            <a:r>
              <a:rPr lang="en-US" sz="24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o que eu quero</a:t>
            </a:r>
            <a:endParaRPr>
              <a:solidFill>
                <a:srgbClr val="9900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resumo de qualificações -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um pouco so</a:t>
            </a:r>
            <a:r>
              <a:rPr lang="en-US" sz="24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bre mim</a:t>
            </a:r>
            <a:endParaRPr>
              <a:solidFill>
                <a:srgbClr val="9900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experiência profissional – da mais recente para a mais antiga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(no que já tra</a:t>
            </a:r>
            <a:r>
              <a:rPr lang="en-US" sz="24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balhei)</a:t>
            </a:r>
            <a:endParaRPr>
              <a:solidFill>
                <a:srgbClr val="9900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formação acadêmica (</a:t>
            </a:r>
            <a:r>
              <a:rPr b="0" i="0" lang="en-US" sz="2400" u="none" cap="none" strike="noStrike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o que já estudei</a:t>
            </a: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idiomas - se souber algum, além de português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cursos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currículo</a:t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1237469" y="1394505"/>
            <a:ext cx="6669064" cy="28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PLUS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outras habilidades e conhecimentos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trabalho voluntário</a:t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participação em eventos, palestras, artigos, etc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interesses 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hobbies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175" name="Google Shape;1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currículo</a:t>
            </a: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1145076" y="1055700"/>
            <a:ext cx="75708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 histórias!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Você pode falar de suas experiências em tópicos, mas também pode falar as mesmas coisas em forma de história. </a:t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 tópicos - </a:t>
            </a: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você é só mais um CV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●"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Contando histórias - </a:t>
            </a: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você se destaca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currículo</a:t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1175876" y="1086500"/>
            <a:ext cx="73395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lang="en-US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Foque na vaga que deseja conquistar!!</a:t>
            </a:r>
            <a:endParaRPr b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currículo</a:t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1175869" y="804480"/>
            <a:ext cx="66690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Erros mais comuns: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1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não anexar o CV no e-mail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ortografia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enviar em formato .doc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colocar TODA a vida profissional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não responder e-mail ou telefone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currículo</a:t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1237469" y="1394505"/>
            <a:ext cx="6669064" cy="28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Exemplos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CVs turma 6</a:t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CV da Bruna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Mais dicas: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</a:pPr>
            <a:r>
              <a:rPr lang="en-US" sz="24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https://github.com/reprograma/on3-carreira</a:t>
            </a:r>
            <a:endParaRPr sz="2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211" name="Google Shape;21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/>
        </p:nvSpPr>
        <p:spPr>
          <a:xfrm>
            <a:off x="7037675" y="284850"/>
            <a:ext cx="180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Tópicos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" name="Google Shape;53;p12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2"/>
          <p:cNvSpPr/>
          <p:nvPr/>
        </p:nvSpPr>
        <p:spPr>
          <a:xfrm>
            <a:off x="5722950" y="763150"/>
            <a:ext cx="87312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Networking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Redes Sociais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Comunidades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Eventos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Portfolio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Vida de Freelancer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Exercícios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55" name="Google Shape;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sp>
        <p:nvSpPr>
          <p:cNvPr id="57" name="Google Shape;57;p12"/>
          <p:cNvSpPr/>
          <p:nvPr/>
        </p:nvSpPr>
        <p:spPr>
          <a:xfrm>
            <a:off x="500750" y="763150"/>
            <a:ext cx="60339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Apresentação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Autoconhecimento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Storytelling 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Currículo e LinkedIn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Perfil/Cultura da Empresa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Entrevista -&gt; Online e presencial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Negociar salário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Elevator Pitch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Fase de testes técnicos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-fundos-claros (1).png" id="217" name="Google Shape;217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>
            <a:hlinkClick r:id="rId4"/>
          </p:cNvPr>
          <p:cNvSpPr txBox="1"/>
          <p:nvPr/>
        </p:nvSpPr>
        <p:spPr>
          <a:xfrm>
            <a:off x="591525" y="810825"/>
            <a:ext cx="64407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C</a:t>
            </a:r>
            <a:r>
              <a:rPr lang="en-US" sz="2300">
                <a:solidFill>
                  <a:schemeClr val="lt1"/>
                </a:solidFill>
              </a:rPr>
              <a:t>orajosas sim, perfeitas não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227" name="Google Shape;227;p32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1951265" y="13803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LINKEDIN</a:t>
            </a: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3135161" y="1283401"/>
            <a:ext cx="28737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linkedIn</a:t>
            </a:r>
            <a:endParaRPr/>
          </a:p>
        </p:txBody>
      </p:sp>
      <p:sp>
        <p:nvSpPr>
          <p:cNvPr id="235" name="Google Shape;235;p33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3"/>
          <p:cNvSpPr/>
          <p:nvPr/>
        </p:nvSpPr>
        <p:spPr>
          <a:xfrm>
            <a:off x="308000" y="1281300"/>
            <a:ext cx="88464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uma rede social profissional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ideal é que não seja uma cópia do CV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 ser mais informal que o CV mas mantendo o profissionalismo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criar e manter uma rede de contatos (networking)...profissional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237" name="Google Shape;23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linkedIn</a:t>
            </a:r>
            <a:endParaRPr/>
          </a:p>
        </p:txBody>
      </p:sp>
      <p:sp>
        <p:nvSpPr>
          <p:cNvPr id="244" name="Google Shape;244;p34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1121675" y="1283625"/>
            <a:ext cx="77172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nada de erros de português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sem informação mentirosa</a:t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cuidado com o que você posta, quem você segue, curte e compartilha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não seja no ONLINE o que você não é no OFFLINE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linkedIn</a:t>
            </a:r>
            <a:endParaRPr/>
          </a:p>
        </p:txBody>
      </p:sp>
      <p:sp>
        <p:nvSpPr>
          <p:cNvPr id="253" name="Google Shape;253;p35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1160476" y="1169400"/>
            <a:ext cx="73548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foto do perfil (profissional...nada de selfies)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título profissional - muita calma nessa hora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palavras-chave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contato </a:t>
            </a: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(email, site, outras rede sociais)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URL personalizada </a:t>
            </a:r>
            <a:r>
              <a:rPr lang="en-US" sz="1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Para criar a sua, basta acessar a plataforma, navegar para visualizar o seu perfil e na sequência clicar em</a:t>
            </a:r>
            <a:r>
              <a:rPr i="1" lang="en-US" sz="1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“Editar perfil público e URL”. 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255" name="Google Shape;25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linkedIn</a:t>
            </a: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456600" y="1169400"/>
            <a:ext cx="86082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resumo de qualificações</a:t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experiência profissional – </a:t>
            </a: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 mais</a:t>
            </a: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recente para a </a:t>
            </a: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mais</a:t>
            </a: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antiga</a:t>
            </a:r>
            <a:endParaRPr/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formação acadêmica</a:t>
            </a:r>
            <a:endParaRPr/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idiomas - se souber algum, além de português</a:t>
            </a:r>
            <a:endParaRPr/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cursos</a:t>
            </a:r>
            <a:endParaRPr/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trabalhos voluntários</a:t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264" name="Google Shape;2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/>
        </p:nvSpPr>
        <p:spPr>
          <a:xfrm>
            <a:off x="7130050" y="284850"/>
            <a:ext cx="1708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linkedIn</a:t>
            </a:r>
            <a:endParaRPr sz="1500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7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7"/>
          <p:cNvSpPr/>
          <p:nvPr/>
        </p:nvSpPr>
        <p:spPr>
          <a:xfrm>
            <a:off x="1141674" y="1235614"/>
            <a:ext cx="7061799" cy="28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tome cuidado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 o que fala (online também)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 falta de empatia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 ingratidão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273" name="Google Shape;2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3654098" y="4282574"/>
            <a:ext cx="6669064" cy="6655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... o mercado é feito de pessoas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280" name="Google Shape;280;p38"/>
          <p:cNvPicPr preferRelativeResize="0"/>
          <p:nvPr/>
        </p:nvPicPr>
        <p:blipFill rotWithShape="1">
          <a:blip r:embed="rId3">
            <a:alphaModFix/>
          </a:blip>
          <a:srcRect b="47204" l="0" r="0" t="15541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936172" y="1380365"/>
            <a:ext cx="7271657" cy="5770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PERFIL/CULTURA DA EMPRESA</a:t>
            </a:r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936172" y="1283426"/>
            <a:ext cx="7271657" cy="770958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/>
        </p:nvSpPr>
        <p:spPr>
          <a:xfrm>
            <a:off x="6283075" y="284850"/>
            <a:ext cx="255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perfil/cultura da empresa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1141674" y="1235614"/>
            <a:ext cx="7061799" cy="28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tenha claro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suas prioridades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 que tolera e, principalmente, o que NÃO tolera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seu objetivo profissional (e de vida)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suas fraquezas e fortalezas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290" name="Google Shape;29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7412725" y="284850"/>
            <a:ext cx="1425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apresentação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2392450" y="864450"/>
            <a:ext cx="6669000" cy="3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Mestra em </a:t>
            </a: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Eng. Elétrica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Fundadora do 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lang="en-US" sz="3000">
                <a:solidFill>
                  <a:srgbClr val="DF6934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r>
              <a:rPr lang="en-US" sz="3000">
                <a:solidFill>
                  <a:srgbClr val="1E2F51"/>
                </a:solidFill>
                <a:latin typeface="Roboto"/>
                <a:ea typeface="Roboto"/>
                <a:cs typeface="Roboto"/>
                <a:sym typeface="Roboto"/>
              </a:rPr>
              <a:t>elas</a:t>
            </a:r>
            <a:r>
              <a:rPr lang="en-US" sz="3000">
                <a:solidFill>
                  <a:srgbClr val="DF6934"/>
                </a:solidFill>
                <a:latin typeface="Roboto"/>
                <a:ea typeface="Roboto"/>
                <a:cs typeface="Roboto"/>
                <a:sym typeface="Roboto"/>
              </a:rPr>
              <a:t>} </a:t>
            </a:r>
            <a:r>
              <a:rPr lang="en-US" sz="3000">
                <a:solidFill>
                  <a:srgbClr val="1E2F51"/>
                </a:solidFill>
                <a:latin typeface="Roboto"/>
                <a:ea typeface="Roboto"/>
                <a:cs typeface="Roboto"/>
                <a:sym typeface="Roboto"/>
              </a:rPr>
              <a:t>programam_</a:t>
            </a:r>
            <a:endParaRPr sz="3000">
              <a:solidFill>
                <a:srgbClr val="1E2F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Product Manager na B2Mamy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Prof</a:t>
            </a:r>
            <a:r>
              <a:rPr baseline="30000" lang="en-US" sz="3000"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-US" sz="3000">
                <a:latin typeface="Lato"/>
                <a:ea typeface="Lato"/>
                <a:cs typeface="Lato"/>
                <a:sym typeface="Lato"/>
              </a:rPr>
              <a:t> da </a:t>
            </a:r>
            <a:r>
              <a:rPr lang="en-US" sz="3000">
                <a:solidFill>
                  <a:srgbClr val="7E459A"/>
                </a:solidFill>
                <a:latin typeface="Raleway"/>
                <a:ea typeface="Raleway"/>
                <a:cs typeface="Raleway"/>
                <a:sym typeface="Raleway"/>
              </a:rPr>
              <a:t>{re</a:t>
            </a:r>
            <a:r>
              <a:rPr lang="en-US" sz="3000">
                <a:latin typeface="Raleway"/>
                <a:ea typeface="Raleway"/>
                <a:cs typeface="Raleway"/>
                <a:sym typeface="Raleway"/>
              </a:rPr>
              <a:t>programa</a:t>
            </a:r>
            <a:r>
              <a:rPr lang="en-US" sz="3000">
                <a:solidFill>
                  <a:srgbClr val="7E459A"/>
                </a:solidFill>
                <a:latin typeface="Raleway"/>
                <a:ea typeface="Raleway"/>
                <a:cs typeface="Raleway"/>
                <a:sym typeface="Raleway"/>
              </a:rPr>
              <a:t>}</a:t>
            </a:r>
            <a:endParaRPr sz="3000">
              <a:solidFill>
                <a:srgbClr val="7E459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Ex-aluna Turma 4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Paraense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None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Mãe de dois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ato"/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65" name="Google Shape;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25" y="773225"/>
            <a:ext cx="2087641" cy="313243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0" y="3905638"/>
            <a:ext cx="2972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Silvia Coelho</a:t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/>
        </p:nvSpPr>
        <p:spPr>
          <a:xfrm>
            <a:off x="6360075" y="284850"/>
            <a:ext cx="2478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perfil/cultura da empresa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416300" y="1169400"/>
            <a:ext cx="86640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conheça e se adapte</a:t>
            </a:r>
            <a:br>
              <a:rPr b="0" i="0" lang="en-US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2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como você gostaria de ser percebida/tratada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como é a pessoa e/ou empresa com quem está lidando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como </a:t>
            </a: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que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você gostaria de mostrar se adequa à empresa</a:t>
            </a:r>
            <a:b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299" name="Google Shape;29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b="0" i="0" lang="en-US" sz="1500" u="none" cap="none" strike="noStrike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perfil empresa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1237469" y="1037454"/>
            <a:ext cx="6669064" cy="28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startup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multinacional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familiar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ong</a:t>
            </a:r>
            <a:endParaRPr b="0" i="0" sz="3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careta</a:t>
            </a:r>
            <a:b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3200">
                <a:latin typeface="Lato"/>
                <a:ea typeface="Lato"/>
                <a:cs typeface="Lato"/>
                <a:sym typeface="Lato"/>
              </a:rPr>
              <a:t>moderninha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308" name="Google Shape;3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b="0" i="0" lang="en-US" sz="1500" u="none" cap="none" strike="noStrike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perfil empresa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1237469" y="1394505"/>
            <a:ext cx="6669064" cy="28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parecidas, nunca iguais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como é a empresa?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 trabalhar lá?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 as pessoas?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como saber?</a:t>
            </a:r>
            <a:endParaRPr/>
          </a:p>
        </p:txBody>
      </p:sp>
      <p:pic>
        <p:nvPicPr>
          <p:cNvPr descr="reprograma-fundos-claros (1).png" id="317" name="Google Shape;31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/>
          <p:nvPr/>
        </p:nvSpPr>
        <p:spPr>
          <a:xfrm>
            <a:off x="1237469" y="1394505"/>
            <a:ext cx="66690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209" y="662513"/>
            <a:ext cx="6764324" cy="380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330" name="Google Shape;330;p44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1951265" y="13803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ENTREVISTA</a:t>
            </a:r>
            <a:endParaRPr/>
          </a:p>
        </p:txBody>
      </p:sp>
      <p:sp>
        <p:nvSpPr>
          <p:cNvPr id="332" name="Google Shape;332;p44"/>
          <p:cNvSpPr/>
          <p:nvPr/>
        </p:nvSpPr>
        <p:spPr>
          <a:xfrm>
            <a:off x="2802750" y="1283475"/>
            <a:ext cx="35265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entrevista</a:t>
            </a:r>
            <a:endParaRPr sz="1500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t/>
            </a:r>
            <a:endParaRPr sz="1500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45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5"/>
          <p:cNvSpPr/>
          <p:nvPr/>
        </p:nvSpPr>
        <p:spPr>
          <a:xfrm>
            <a:off x="1386078" y="758779"/>
            <a:ext cx="6669064" cy="28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quem você é (profissional e pessoalmente)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que já fez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que faz de melhor</a:t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que te diferencia</a:t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como lida com crises ou fracassos</a:t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casos de sucesso profissional</a:t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como você vê a empresa</a:t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que pode fazer para contribuir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quais são seus sonhos e planos, o que te move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340" name="Google Shape;3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sp>
        <p:nvSpPr>
          <p:cNvPr id="342" name="Google Shape;342;p45"/>
          <p:cNvSpPr/>
          <p:nvPr/>
        </p:nvSpPr>
        <p:spPr>
          <a:xfrm>
            <a:off x="4938260" y="2885601"/>
            <a:ext cx="381000" cy="8001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C0D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5319260" y="3054818"/>
            <a:ext cx="142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7030A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pesquisa</a:t>
            </a:r>
            <a:endParaRPr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/>
          <p:nvPr/>
        </p:nvSpPr>
        <p:spPr>
          <a:xfrm>
            <a:off x="1237469" y="1394505"/>
            <a:ext cx="66690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2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/>
        </p:nvSpPr>
        <p:spPr>
          <a:xfrm>
            <a:off x="5652601" y="284850"/>
            <a:ext cx="3186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entrevista presencial</a:t>
            </a:r>
            <a:endParaRPr sz="1500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47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7"/>
          <p:cNvSpPr/>
          <p:nvPr/>
        </p:nvSpPr>
        <p:spPr>
          <a:xfrm>
            <a:off x="182874" y="758775"/>
            <a:ext cx="43446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chegando na entrevista: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dê uns </a:t>
            </a:r>
            <a:r>
              <a:rPr b="0" i="1" lang="en-US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alô</a:t>
            </a:r>
            <a:endParaRPr b="0" i="1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faz cara de gente boa , sorria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finja um pouquinho, não custa</a:t>
            </a:r>
            <a:r>
              <a:rPr b="0" i="0" lang="en-US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fique esperta ao que rola ao redor</a:t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guarda o celular</a:t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quando for cumprimentar alguém, levante</a:t>
            </a: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-se por favor e se faça de phyna</a:t>
            </a:r>
            <a:endParaRPr b="0" i="0" sz="1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358" name="Google Shape;35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360" name="Google Shape;36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3324" y="1404960"/>
            <a:ext cx="4510750" cy="250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/>
        </p:nvSpPr>
        <p:spPr>
          <a:xfrm>
            <a:off x="6316481" y="284850"/>
            <a:ext cx="2522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entrevista presencial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8"/>
          <p:cNvSpPr/>
          <p:nvPr/>
        </p:nvSpPr>
        <p:spPr>
          <a:xfrm>
            <a:off x="1044950" y="1078899"/>
            <a:ext cx="77937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outras dicas (faça peloamordedeus)</a:t>
            </a:r>
            <a:r>
              <a:rPr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chegue cedo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aperto de mão firme, nem muito forte nem muito fraco.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cuide bem do seu hálito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olhe nos olhos. Não desvie o olhar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latin typeface="Lato"/>
                <a:ea typeface="Lato"/>
                <a:cs typeface="Lato"/>
                <a:sym typeface="Lato"/>
              </a:rPr>
              <a:t>responda às perguntas com entusiasmo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368" name="Google Shape;3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9"/>
          <p:cNvSpPr txBox="1"/>
          <p:nvPr/>
        </p:nvSpPr>
        <p:spPr>
          <a:xfrm>
            <a:off x="6316481" y="284850"/>
            <a:ext cx="2522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entrevista online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9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9"/>
          <p:cNvSpPr/>
          <p:nvPr/>
        </p:nvSpPr>
        <p:spPr>
          <a:xfrm>
            <a:off x="425825" y="1194400"/>
            <a:ext cx="53964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 a parte técnica com antecedência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Vista-se adequadamente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Atenção à postura e linguagem corporal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Planeje o melhor cenário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Tenha um bom enquadramento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Desligue outros programas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Evite distrações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Papel, caneta e copo d’água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377" name="Google Shape;37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575" y="1338675"/>
            <a:ext cx="3168376" cy="25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73" name="Google Shape;73;p14"/>
          <p:cNvPicPr preferRelativeResize="0"/>
          <p:nvPr/>
        </p:nvPicPr>
        <p:blipFill rotWithShape="1">
          <a:blip r:embed="rId3">
            <a:alphaModFix/>
          </a:blip>
          <a:srcRect b="47204" l="0" r="0" t="15541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1950465" y="1380353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Respeite sua história</a:t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1950475" y="1070150"/>
            <a:ext cx="5436000" cy="11976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entrevista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50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0"/>
          <p:cNvSpPr/>
          <p:nvPr/>
        </p:nvSpPr>
        <p:spPr>
          <a:xfrm>
            <a:off x="1044950" y="1061774"/>
            <a:ext cx="77937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 entrevista você precisa: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None/>
            </a:pPr>
            <a:r>
              <a:rPr i="0" lang="en-US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saber </a:t>
            </a:r>
            <a:r>
              <a:rPr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sobre a empresa</a:t>
            </a:r>
            <a:endParaRPr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saber sobre o(a) entrevistador(a)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fazer perguntas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conhecer seus limites para negociar, inclusive salário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(mulheres pedem 22% menos que homens)</a:t>
            </a:r>
            <a:endParaRPr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387" name="Google Shape;38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não alucina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51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programa-fundos-claros (1).png" id="395" name="Google Shape;39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1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sp>
        <p:nvSpPr>
          <p:cNvPr id="397" name="Google Shape;397;p51"/>
          <p:cNvSpPr txBox="1"/>
          <p:nvPr/>
        </p:nvSpPr>
        <p:spPr>
          <a:xfrm>
            <a:off x="1034687" y="879138"/>
            <a:ext cx="7480663" cy="3628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nada é pessoal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você pode ou não casar com os interesses daquele negócio naquele momento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o que importa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52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2"/>
          <p:cNvSpPr/>
          <p:nvPr/>
        </p:nvSpPr>
        <p:spPr>
          <a:xfrm>
            <a:off x="1097280" y="1394505"/>
            <a:ext cx="7332617" cy="28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lembre-se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é ok recusar uma vaga</a:t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você deve exigir um processo justo e transparente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dinheiro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não deve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 o principal fator de decisão</a:t>
            </a:r>
            <a:endParaRPr/>
          </a:p>
        </p:txBody>
      </p:sp>
      <p:pic>
        <p:nvPicPr>
          <p:cNvPr descr="reprograma-fundos-claros (1).png" id="405" name="Google Shape;4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2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o que importa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53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3"/>
          <p:cNvSpPr/>
          <p:nvPr/>
        </p:nvSpPr>
        <p:spPr>
          <a:xfrm>
            <a:off x="487680" y="1394505"/>
            <a:ext cx="8255726" cy="28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 que é mais importante num emprego?</a:t>
            </a:r>
            <a:endParaRPr/>
          </a:p>
        </p:txBody>
      </p:sp>
      <p:pic>
        <p:nvPicPr>
          <p:cNvPr descr="reprograma-fundos-claros (1).png" id="414" name="Google Shape;41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3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416" name="Google Shape;41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920900"/>
            <a:ext cx="8372574" cy="258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53"/>
          <p:cNvCxnSpPr/>
          <p:nvPr/>
        </p:nvCxnSpPr>
        <p:spPr>
          <a:xfrm flipH="1" rot="-5400000">
            <a:off x="7482042" y="3097182"/>
            <a:ext cx="747000" cy="6774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8" name="Google Shape;418;p53"/>
          <p:cNvSpPr txBox="1"/>
          <p:nvPr/>
        </p:nvSpPr>
        <p:spPr>
          <a:xfrm>
            <a:off x="5543997" y="2629326"/>
            <a:ext cx="22818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Lato"/>
              <a:buNone/>
            </a:pPr>
            <a:r>
              <a:rPr b="1" i="0" lang="en-US" sz="1600" u="none" cap="none" strike="noStrike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ó onde estão salário e benefícios</a:t>
            </a:r>
            <a:endParaRPr b="1" i="0" sz="1600" u="none" cap="none" strike="noStrike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53"/>
          <p:cNvSpPr txBox="1"/>
          <p:nvPr/>
        </p:nvSpPr>
        <p:spPr>
          <a:xfrm>
            <a:off x="7516842" y="4506927"/>
            <a:ext cx="101181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La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fonte: Revelo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"/>
          <p:cNvSpPr txBox="1"/>
          <p:nvPr/>
        </p:nvSpPr>
        <p:spPr>
          <a:xfrm>
            <a:off x="7201989" y="284840"/>
            <a:ext cx="163666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o que importa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54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4"/>
          <p:cNvSpPr/>
          <p:nvPr/>
        </p:nvSpPr>
        <p:spPr>
          <a:xfrm>
            <a:off x="487680" y="1394505"/>
            <a:ext cx="8255726" cy="28046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você pode – e deve – ter o controle da sua carreira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vocês já são </a:t>
            </a:r>
            <a:r>
              <a:rPr lang="en-US" sz="2800">
                <a:latin typeface="Lato"/>
                <a:ea typeface="Lato"/>
                <a:cs typeface="Lato"/>
                <a:sym typeface="Lato"/>
              </a:rPr>
              <a:t>poderosas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#vamosjuntas</a:t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427" name="Google Shape;4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4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433" name="Google Shape;433;p55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5"/>
          <p:cNvSpPr txBox="1"/>
          <p:nvPr/>
        </p:nvSpPr>
        <p:spPr>
          <a:xfrm>
            <a:off x="1951190" y="13803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ELEVATOR PITCH</a:t>
            </a:r>
            <a:endParaRPr/>
          </a:p>
        </p:txBody>
      </p:sp>
      <p:sp>
        <p:nvSpPr>
          <p:cNvPr id="435" name="Google Shape;435;p55"/>
          <p:cNvSpPr/>
          <p:nvPr/>
        </p:nvSpPr>
        <p:spPr>
          <a:xfrm>
            <a:off x="2535100" y="1262775"/>
            <a:ext cx="40242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 elevator pitch</a:t>
            </a:r>
            <a:endParaRPr/>
          </a:p>
        </p:txBody>
      </p:sp>
      <p:sp>
        <p:nvSpPr>
          <p:cNvPr id="441" name="Google Shape;441;p56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6"/>
          <p:cNvSpPr/>
          <p:nvPr/>
        </p:nvSpPr>
        <p:spPr>
          <a:xfrm>
            <a:off x="805775" y="1283625"/>
            <a:ext cx="8033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você encontrasse uma pessoa investidora em um elevador e tivesse um minuto ou menos para despertar seu interesse, estaria pronta para esse desafio? 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Essa situação ajuda a pensar em uma forma rápida e direta de apresentar o valor e o diferencial de sua empresa. No mundo das startups e dos investidores, o termo em inglês para isso é o elevator pitch.</a:t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443" name="Google Shape;44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elevator pitch</a:t>
            </a:r>
            <a:endParaRPr/>
          </a:p>
        </p:txBody>
      </p:sp>
      <p:sp>
        <p:nvSpPr>
          <p:cNvPr id="450" name="Google Shape;450;p57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7"/>
          <p:cNvSpPr/>
          <p:nvPr/>
        </p:nvSpPr>
        <p:spPr>
          <a:xfrm>
            <a:off x="308025" y="1290850"/>
            <a:ext cx="84078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Um pitch é uma apresentação rápida de uma ideia ou oportunidade de negócio.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Uma apresentação sucinta e efetiva com intenção de transmitir uma mensagem complexa e conquistar outras pessoas.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https://outboundmarketing.com.br/elevator-pitch/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452" name="Google Shape;45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elevator pitch</a:t>
            </a:r>
            <a:endParaRPr/>
          </a:p>
        </p:txBody>
      </p:sp>
      <p:sp>
        <p:nvSpPr>
          <p:cNvPr id="459" name="Google Shape;459;p58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58"/>
          <p:cNvSpPr/>
          <p:nvPr/>
        </p:nvSpPr>
        <p:spPr>
          <a:xfrm>
            <a:off x="108800" y="971000"/>
            <a:ext cx="87300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que falar sobre você na entrevista de emprego? O que a empresa quer saber?</a:t>
            </a:r>
            <a:endParaRPr/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Perfil: qualidades, seus pontos de desenvolvimento, suas limitações e percepções, do que você é capaz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Cultura: seus valores estão alinhados com os valores da empresa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Demonstrar preparo e autoconhecimento: resposta objetiva e focada no aspecto profissional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https://g1.globo.com/economia/concursos-e-emprego/noticia/2019/12/04/fale-sobre-voce-pode-ser-o-bicho-papao-nas-entrevistas-de-emprego-veja-dicas.ghtml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https://www.vagas.com.br/profissoes/dicas/o-que-falar-sobre-voce-na-entrevista-de-emprego/</a:t>
            </a:r>
            <a:r>
              <a:rPr lang="en-US" sz="1100"/>
              <a:t> </a:t>
            </a:r>
            <a:endParaRPr sz="11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https://folhadirigida.com.br/blog/entrevista-online-emprego/</a:t>
            </a:r>
            <a:endParaRPr sz="1100"/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None/>
            </a:pPr>
            <a:r>
              <a:t/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461" name="Google Shape;461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467" name="Google Shape;467;p59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9"/>
          <p:cNvSpPr txBox="1"/>
          <p:nvPr/>
        </p:nvSpPr>
        <p:spPr>
          <a:xfrm>
            <a:off x="1951190" y="13803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NETWORKING</a:t>
            </a:r>
            <a:endParaRPr/>
          </a:p>
        </p:txBody>
      </p:sp>
      <p:sp>
        <p:nvSpPr>
          <p:cNvPr id="469" name="Google Shape;469;p59"/>
          <p:cNvSpPr/>
          <p:nvPr/>
        </p:nvSpPr>
        <p:spPr>
          <a:xfrm>
            <a:off x="2559900" y="1283475"/>
            <a:ext cx="40242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7037675" y="284850"/>
            <a:ext cx="180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autoconhecimento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>
            <a:hlinkClick r:id="rId3"/>
          </p:cNvPr>
          <p:cNvSpPr/>
          <p:nvPr/>
        </p:nvSpPr>
        <p:spPr>
          <a:xfrm>
            <a:off x="412800" y="2223900"/>
            <a:ext cx="87312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-US" sz="3000">
                <a:latin typeface="Lato"/>
                <a:ea typeface="Lato"/>
                <a:cs typeface="Lato"/>
                <a:sym typeface="Lato"/>
              </a:rPr>
              <a:t>unca</a:t>
            </a:r>
            <a:r>
              <a:rPr b="0" i="0" lang="en-US" sz="3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compare seu</a:t>
            </a:r>
            <a:r>
              <a:rPr lang="en-US" sz="3000">
                <a:latin typeface="Lato"/>
                <a:ea typeface="Lato"/>
                <a:cs typeface="Lato"/>
                <a:sym typeface="Lato"/>
              </a:rPr>
              <a:t> início com o fim de ninguém</a:t>
            </a:r>
            <a:endParaRPr b="0" i="0" sz="3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200">
                <a:latin typeface="Lato"/>
                <a:ea typeface="Lato"/>
                <a:cs typeface="Lato"/>
                <a:sym typeface="Lato"/>
              </a:rPr>
              <a:t>Monique Evelle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0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networking</a:t>
            </a:r>
            <a:endParaRPr/>
          </a:p>
        </p:txBody>
      </p:sp>
      <p:sp>
        <p:nvSpPr>
          <p:cNvPr id="475" name="Google Shape;475;p60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60"/>
          <p:cNvSpPr/>
          <p:nvPr/>
        </p:nvSpPr>
        <p:spPr>
          <a:xfrm>
            <a:off x="1733825" y="1674950"/>
            <a:ext cx="62598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"Pesquisas apontam que indicações são responsáveis por 60% das contratações nas empresas"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477" name="Google Shape;47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1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networking</a:t>
            </a:r>
            <a:endParaRPr/>
          </a:p>
        </p:txBody>
      </p:sp>
      <p:sp>
        <p:nvSpPr>
          <p:cNvPr id="484" name="Google Shape;484;p61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61"/>
          <p:cNvSpPr/>
          <p:nvPr/>
        </p:nvSpPr>
        <p:spPr>
          <a:xfrm>
            <a:off x="805700" y="863225"/>
            <a:ext cx="8033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Como fazer o tal networking?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 ser constante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Pense em pessoas não em posições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Aproveite todas as oportunidades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Torne-se referência em alguma área ou por obter um certo conhecimento -&gt; Seja autoridade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Amplie sua rede de contatos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486" name="Google Shape;4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networking</a:t>
            </a:r>
            <a:endParaRPr/>
          </a:p>
        </p:txBody>
      </p:sp>
      <p:sp>
        <p:nvSpPr>
          <p:cNvPr id="493" name="Google Shape;493;p62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2"/>
          <p:cNvSpPr/>
          <p:nvPr/>
        </p:nvSpPr>
        <p:spPr>
          <a:xfrm>
            <a:off x="995850" y="1046388"/>
            <a:ext cx="8033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Como ampliar sua rede de contatos?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Esteja em lugares onde há possibilidade de conhecer diferentes tipos de pessoas: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Redes sociais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Palestras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Eventos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Grupos, associações, clubes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Trabalhos voluntários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Aplicativos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use a criatividade e a tecnologia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495" name="Google Shape;49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networking</a:t>
            </a:r>
            <a:endParaRPr/>
          </a:p>
        </p:txBody>
      </p:sp>
      <p:sp>
        <p:nvSpPr>
          <p:cNvPr id="502" name="Google Shape;502;p63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3"/>
          <p:cNvSpPr/>
          <p:nvPr/>
        </p:nvSpPr>
        <p:spPr>
          <a:xfrm>
            <a:off x="995850" y="1046388"/>
            <a:ext cx="8033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Como começar sua rede de contatos?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Revise sua lista de contatos e acione quem pode te ajudar nessa jornada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Nas redes sociais, c</a:t>
            </a: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onecte-se com quem tem os mesmos interesses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Precisa estar disposta a se apresentar e mostrar quem você é.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504" name="Google Shape;5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510" name="Google Shape;510;p64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4"/>
          <p:cNvSpPr txBox="1"/>
          <p:nvPr/>
        </p:nvSpPr>
        <p:spPr>
          <a:xfrm>
            <a:off x="1951190" y="13803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REDES SOCIAIS</a:t>
            </a:r>
            <a:endParaRPr/>
          </a:p>
        </p:txBody>
      </p:sp>
      <p:sp>
        <p:nvSpPr>
          <p:cNvPr id="512" name="Google Shape;512;p64"/>
          <p:cNvSpPr/>
          <p:nvPr/>
        </p:nvSpPr>
        <p:spPr>
          <a:xfrm>
            <a:off x="2559900" y="1283475"/>
            <a:ext cx="40242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5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redes sociais</a:t>
            </a:r>
            <a:endParaRPr/>
          </a:p>
        </p:txBody>
      </p:sp>
      <p:sp>
        <p:nvSpPr>
          <p:cNvPr id="518" name="Google Shape;518;p65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65"/>
          <p:cNvSpPr/>
          <p:nvPr/>
        </p:nvSpPr>
        <p:spPr>
          <a:xfrm>
            <a:off x="805775" y="1283625"/>
            <a:ext cx="8033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Estratégia de Posicionamento: quem segue, conteúdos, postagens, curtidas, compartilhamentos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LinkedIn, Instagram, Facebook, Twitter, Slack, Discord, Telegram, Whatsapp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Gestão da sua Marca Pessoal: como você se mostra para o mercado, para o mundo. Pelo que você quer ser lembrada? Pelo que você quer ser reconhecida? Pelo que você quer ser lembrada e procurada?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520" name="Google Shape;52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redes sociais</a:t>
            </a:r>
            <a:endParaRPr/>
          </a:p>
        </p:txBody>
      </p:sp>
      <p:sp>
        <p:nvSpPr>
          <p:cNvPr id="527" name="Google Shape;527;p66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66"/>
          <p:cNvSpPr/>
          <p:nvPr/>
        </p:nvSpPr>
        <p:spPr>
          <a:xfrm>
            <a:off x="805775" y="1283625"/>
            <a:ext cx="8033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Especialmente no linkedin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Revise sua lista de contatos e acione quem pode te ajudar nessa jornada 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Adicione/Siga Tech Recruiters e pessoas referências na sua área/empresa de interesse. 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Sempre envie uma mensagem educada e direta ao ponto, se apresentando, quem fez a ponte e motivo para a conexão (Dicas da Dani Junco)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Nada de oi, bom dia e mais nada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529" name="Google Shape;52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535" name="Google Shape;535;p67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7"/>
          <p:cNvSpPr txBox="1"/>
          <p:nvPr/>
        </p:nvSpPr>
        <p:spPr>
          <a:xfrm>
            <a:off x="1951190" y="13803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COMUNIDADES</a:t>
            </a:r>
            <a:endParaRPr/>
          </a:p>
        </p:txBody>
      </p:sp>
      <p:sp>
        <p:nvSpPr>
          <p:cNvPr id="537" name="Google Shape;537;p67"/>
          <p:cNvSpPr/>
          <p:nvPr/>
        </p:nvSpPr>
        <p:spPr>
          <a:xfrm>
            <a:off x="2559900" y="1283475"/>
            <a:ext cx="40242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8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comunidade</a:t>
            </a:r>
            <a:endParaRPr/>
          </a:p>
        </p:txBody>
      </p:sp>
      <p:sp>
        <p:nvSpPr>
          <p:cNvPr id="543" name="Google Shape;543;p68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8"/>
          <p:cNvSpPr/>
          <p:nvPr/>
        </p:nvSpPr>
        <p:spPr>
          <a:xfrm>
            <a:off x="305100" y="1046400"/>
            <a:ext cx="88389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Por que fazer parte de uma comunidade de TI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Estar junto e se conectar com as pessoas nos fortalece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Criar novos laços, novas amizades -&gt; networking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Ficar por dentro das tendências, do que está acontecendo.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Descobrir que suas dores quase todo mundo passa e isso 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deixa de ser um problema só seu. 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Você passa a entender que o problema é estrutural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545" name="Google Shape;54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9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comunidade</a:t>
            </a:r>
            <a:endParaRPr/>
          </a:p>
        </p:txBody>
      </p:sp>
      <p:sp>
        <p:nvSpPr>
          <p:cNvPr id="552" name="Google Shape;552;p69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69"/>
          <p:cNvSpPr/>
          <p:nvPr/>
        </p:nvSpPr>
        <p:spPr>
          <a:xfrm>
            <a:off x="995850" y="1046388"/>
            <a:ext cx="8033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Algumas comunidades de mulheres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Elas Programam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She’s Tech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Mulheres de Produto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Womakerscode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PyLadies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Compiladoras de Cafeína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554" name="Google Shape;55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7006875" y="284850"/>
            <a:ext cx="1831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autoconhecimento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6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0" y="696686"/>
            <a:ext cx="9074331" cy="40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Lato"/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mulheres precisam trabalhar o dobro para provar o mesmo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“feito é melhor do que perfeito”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Sheryl Sandberg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cuidado com o perfeccionismo</a:t>
            </a:r>
            <a:endParaRPr b="0" i="0" sz="2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92" name="Google Shape;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0"/>
          <p:cNvSpPr txBox="1"/>
          <p:nvPr/>
        </p:nvSpPr>
        <p:spPr>
          <a:xfrm>
            <a:off x="7201989" y="284840"/>
            <a:ext cx="163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comunidade</a:t>
            </a:r>
            <a:endParaRPr/>
          </a:p>
        </p:txBody>
      </p:sp>
      <p:sp>
        <p:nvSpPr>
          <p:cNvPr id="561" name="Google Shape;561;p70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995850" y="1046400"/>
            <a:ext cx="75195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 finalizar esse tópico do networking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Ninguém chega lá sozinha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Quem não é vista não é lembrada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Ter uma boa rede de contatos é tão importante quanto um bom currículo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563" name="Google Shape;56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569" name="Google Shape;569;p71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1"/>
          <p:cNvSpPr txBox="1"/>
          <p:nvPr/>
        </p:nvSpPr>
        <p:spPr>
          <a:xfrm>
            <a:off x="1951190" y="13803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QUE VEM POR AÍ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71"/>
          <p:cNvSpPr/>
          <p:nvPr/>
        </p:nvSpPr>
        <p:spPr>
          <a:xfrm>
            <a:off x="2183700" y="1283475"/>
            <a:ext cx="50091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3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próximos passos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73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73"/>
          <p:cNvSpPr/>
          <p:nvPr/>
        </p:nvSpPr>
        <p:spPr>
          <a:xfrm>
            <a:off x="351900" y="870475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Esteja sempre preparada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Área em constante mudança -&gt; atualizar sempre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Você não precisa saber tudo -&gt; continue aprendendo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que você quer? Onde quer trabalhar?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Estude o mercado de trabalho -&gt; empresas e linguagens utilizadas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CV e Linkedin sempre prontos para enviar imediatamente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583" name="Google Shape;58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4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74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74"/>
          <p:cNvSpPr/>
          <p:nvPr/>
        </p:nvSpPr>
        <p:spPr>
          <a:xfrm>
            <a:off x="283375" y="9545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E quando acabar a Reprograma?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Fase dos testes técnicos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Construir um portfolio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Vida de Freelancer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○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Proposta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592" name="Google Shape;59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598" name="Google Shape;598;p75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5"/>
          <p:cNvSpPr txBox="1"/>
          <p:nvPr/>
        </p:nvSpPr>
        <p:spPr>
          <a:xfrm>
            <a:off x="1951190" y="13803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TESTES TÉCNICOS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75"/>
          <p:cNvSpPr/>
          <p:nvPr/>
        </p:nvSpPr>
        <p:spPr>
          <a:xfrm>
            <a:off x="2130450" y="1327875"/>
            <a:ext cx="50091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6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testes técnicos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76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76"/>
          <p:cNvSpPr/>
          <p:nvPr/>
        </p:nvSpPr>
        <p:spPr>
          <a:xfrm>
            <a:off x="283375" y="9545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O que é?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600">
                <a:latin typeface="Lato"/>
                <a:ea typeface="Lato"/>
                <a:cs typeface="Lato"/>
                <a:sym typeface="Lato"/>
              </a:rPr>
              <a:t>O processo seletivo de algumas empresas tem a fase do teste técnico</a:t>
            </a:r>
            <a:endParaRPr sz="2600">
              <a:latin typeface="Lato"/>
              <a:ea typeface="Lato"/>
              <a:cs typeface="Lato"/>
              <a:sym typeface="Lato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Lato"/>
              <a:buChar char="●"/>
            </a:pPr>
            <a:r>
              <a:rPr lang="en-US" sz="2600">
                <a:latin typeface="Lato"/>
                <a:ea typeface="Lato"/>
                <a:cs typeface="Lato"/>
                <a:sym typeface="Lato"/>
              </a:rPr>
              <a:t>um desafio de programação na linguagem específica, para fazer em casa e dão prazo de X dias</a:t>
            </a:r>
            <a:endParaRPr sz="2600">
              <a:latin typeface="Lato"/>
              <a:ea typeface="Lato"/>
              <a:cs typeface="Lato"/>
              <a:sym typeface="Lato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Lato"/>
              <a:buChar char="●"/>
            </a:pPr>
            <a:r>
              <a:rPr lang="en-US" sz="2600">
                <a:latin typeface="Lato"/>
                <a:ea typeface="Lato"/>
                <a:cs typeface="Lato"/>
                <a:sym typeface="Lato"/>
              </a:rPr>
              <a:t>sistemas online onde você tem Y minutos para responder algumas perguntas técnicas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608" name="Google Shape;60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7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testes técnicos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77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77"/>
          <p:cNvSpPr/>
          <p:nvPr/>
        </p:nvSpPr>
        <p:spPr>
          <a:xfrm>
            <a:off x="283375" y="9545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Mais exemplos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ato"/>
                <a:ea typeface="Lato"/>
                <a:cs typeface="Lato"/>
                <a:sym typeface="Lato"/>
              </a:rPr>
              <a:t>paired programming: você fica um determinado tempo com desenvolvedor(a) da empresa e tentam resolver problemas juntos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ato"/>
                <a:ea typeface="Lato"/>
                <a:cs typeface="Lato"/>
                <a:sym typeface="Lato"/>
              </a:rPr>
              <a:t>whiteboard interview: prova presencial</a:t>
            </a:r>
            <a:r>
              <a:rPr lang="en-US" sz="2500">
                <a:latin typeface="Lato"/>
                <a:ea typeface="Lato"/>
                <a:cs typeface="Lato"/>
                <a:sym typeface="Lato"/>
              </a:rPr>
              <a:t> de lógica/algoritmo (programando no PC ou numa lousa)  com um tempo pra resolver e o pessoal fica olhando se você usa as estruturas de dados certas, os melhores algoritmos, você ilustra seu raciocínio e explica enquanto faz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617" name="Google Shape;61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8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testes técnicos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78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78"/>
          <p:cNvSpPr/>
          <p:nvPr/>
        </p:nvSpPr>
        <p:spPr>
          <a:xfrm>
            <a:off x="283375" y="9545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Onde treinar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>
                <a:latin typeface="Lato"/>
                <a:ea typeface="Lato"/>
                <a:cs typeface="Lato"/>
                <a:sym typeface="Lato"/>
              </a:rPr>
              <a:t>Cracking the coding interview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https://github.com/felipefialho/frontend-challenges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ato"/>
              <a:buChar char="●"/>
            </a:pPr>
            <a:r>
              <a:rPr lang="en-US" sz="25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 https://www.hackerrank.com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626" name="Google Shape;62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632" name="Google Shape;632;p79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9"/>
          <p:cNvSpPr txBox="1"/>
          <p:nvPr/>
        </p:nvSpPr>
        <p:spPr>
          <a:xfrm>
            <a:off x="1951190" y="13803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4" name="Google Shape;634;p79"/>
          <p:cNvSpPr/>
          <p:nvPr/>
        </p:nvSpPr>
        <p:spPr>
          <a:xfrm>
            <a:off x="2095000" y="1283475"/>
            <a:ext cx="50091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/>
        </p:nvSpPr>
        <p:spPr>
          <a:xfrm>
            <a:off x="7083850" y="284850"/>
            <a:ext cx="1754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autoconhecimento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758021" y="584921"/>
            <a:ext cx="5396331" cy="34289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418013" y="1062444"/>
            <a:ext cx="8125096" cy="31590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não tenha medo de errar</a:t>
            </a:r>
            <a:endParaRPr/>
          </a:p>
        </p:txBody>
      </p:sp>
      <p:pic>
        <p:nvPicPr>
          <p:cNvPr descr="reprograma-fundos-claros (1).png"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28" cy="390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1351255" y="1562885"/>
            <a:ext cx="6669064" cy="66557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Lato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erre muito, erre rápido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3593" y="2228458"/>
            <a:ext cx="4624387" cy="2312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0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80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80"/>
          <p:cNvSpPr/>
          <p:nvPr/>
        </p:nvSpPr>
        <p:spPr>
          <a:xfrm>
            <a:off x="234675" y="1035125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Não vá sozinha. Tenha mentoras -&gt; mentoria técnica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Crie um mapa de estudos para aprender e aprimorar seus conhecimentos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Mapa de Estudos Desenvolvimento Front End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642" name="Google Shape;64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8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1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81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81"/>
          <p:cNvSpPr/>
          <p:nvPr/>
        </p:nvSpPr>
        <p:spPr>
          <a:xfrm>
            <a:off x="245950" y="144820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Fase 1: Aprenda o Básico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HTML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CSS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LÓGICA DE PROGRAMAÇÃO C/ JAVASCRIPT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Como a Internet funciona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Domine o Git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651" name="Google Shape;65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2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82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programa-fundos-claros (1).png" id="659" name="Google Shape;65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8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661" name="Google Shape;66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825" y="1265551"/>
            <a:ext cx="7728499" cy="360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3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p83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programa-fundos-claros (1).png" id="668" name="Google Shape;66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670" name="Google Shape;67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175" y="1200575"/>
            <a:ext cx="7815001" cy="274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4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84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84"/>
          <p:cNvSpPr/>
          <p:nvPr/>
        </p:nvSpPr>
        <p:spPr>
          <a:xfrm>
            <a:off x="487675" y="139450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Fase 2: Aprimorando o CSS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BOOTSTRAP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SASS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LESS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BEM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678" name="Google Shape;67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5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p85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85"/>
          <p:cNvSpPr/>
          <p:nvPr/>
        </p:nvSpPr>
        <p:spPr>
          <a:xfrm>
            <a:off x="362325" y="926200"/>
            <a:ext cx="8792100" cy="7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Fase 2: Aprimorando o CSS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687" name="Google Shape;68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689" name="Google Shape;68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875" y="1714900"/>
            <a:ext cx="59817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6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86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86"/>
          <p:cNvSpPr/>
          <p:nvPr/>
        </p:nvSpPr>
        <p:spPr>
          <a:xfrm>
            <a:off x="362325" y="10990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Fase 3: Consumir dados de API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O que é API e como funciona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https://blog.mastertech.com.br/tecnologia/o-que-e-api-e-para-que-serve-dentro-da-programacao/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Aprenda como criar e consumir API</a:t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697" name="Google Shape;69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7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4" name="Google Shape;704;p87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87"/>
          <p:cNvSpPr/>
          <p:nvPr/>
        </p:nvSpPr>
        <p:spPr>
          <a:xfrm>
            <a:off x="487675" y="139450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Fase 4: Aprenda um framework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React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Angular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VUE.js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706" name="Google Shape;70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8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trilha de estudos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88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88"/>
          <p:cNvSpPr/>
          <p:nvPr/>
        </p:nvSpPr>
        <p:spPr>
          <a:xfrm>
            <a:off x="487675" y="139450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Fase 5: Testes Automatizados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Aprenda a escrever testes automatizados -&gt; diferencial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715" name="Google Shape;71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721" name="Google Shape;721;p89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9"/>
          <p:cNvSpPr txBox="1"/>
          <p:nvPr/>
        </p:nvSpPr>
        <p:spPr>
          <a:xfrm>
            <a:off x="1951190" y="13803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PORTFOLIO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3" name="Google Shape;723;p89"/>
          <p:cNvSpPr/>
          <p:nvPr/>
        </p:nvSpPr>
        <p:spPr>
          <a:xfrm>
            <a:off x="2927775" y="1380375"/>
            <a:ext cx="32541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6991476" y="284850"/>
            <a:ext cx="1847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autoconhecimento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>
            <a:hlinkClick r:id="rId3"/>
          </p:cNvPr>
          <p:cNvSpPr/>
          <p:nvPr/>
        </p:nvSpPr>
        <p:spPr>
          <a:xfrm>
            <a:off x="412800" y="2223900"/>
            <a:ext cx="87312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lang="en-US" sz="3000">
                <a:latin typeface="Lato"/>
                <a:ea typeface="Lato"/>
                <a:cs typeface="Lato"/>
                <a:sym typeface="Lato"/>
              </a:rPr>
              <a:t>seja gentil com você mesma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112" name="Google Shape;11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0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portfolio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90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0"/>
          <p:cNvSpPr/>
          <p:nvPr/>
        </p:nvSpPr>
        <p:spPr>
          <a:xfrm>
            <a:off x="362325" y="8707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O que é um portfolio?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 É a ferramenta principal de divulgação dos seus trabalhos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profissionais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Não é a mesma coisa que currículo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É possível criar e divulgar em diversas plataformas: GitHub e GitLab, Behance, WordPress, páginas pessoais e afins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É a forma de comprovar experiência na área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Se você está iniciando e não tem projetos reais para alimentar seu portfolio, crie projetos fictícios e deixe isso claro na descrição dos trabalhos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731" name="Google Shape;73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9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1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portfolio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8" name="Google Shape;738;p91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91"/>
          <p:cNvSpPr/>
          <p:nvPr/>
        </p:nvSpPr>
        <p:spPr>
          <a:xfrm>
            <a:off x="362325" y="8707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Monte um portfolio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Coloque seus projetos no GitHub desde os primeiros exercícios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Faça trabalhos voluntários para criação/manutenção de sites de ONG’s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Buscar freelas, trabalhos em agências fazendo landing pages e e-mail marketing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Aplique seu conhecimento -&gt; mão na massa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740" name="Google Shape;74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2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portfolio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92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92"/>
          <p:cNvSpPr/>
          <p:nvPr/>
        </p:nvSpPr>
        <p:spPr>
          <a:xfrm>
            <a:off x="362325" y="8707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Referências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Ideias para projetos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Artigo dev.to Elas Programam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Plataformas para fazer seu portfolio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749" name="Google Shape;749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755" name="Google Shape;755;p93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93"/>
          <p:cNvSpPr txBox="1"/>
          <p:nvPr/>
        </p:nvSpPr>
        <p:spPr>
          <a:xfrm>
            <a:off x="1934015" y="14772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FREELAS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7" name="Google Shape;757;p93"/>
          <p:cNvSpPr/>
          <p:nvPr/>
        </p:nvSpPr>
        <p:spPr>
          <a:xfrm>
            <a:off x="2927775" y="1380375"/>
            <a:ext cx="32541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4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freelas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3" name="Google Shape;763;p94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94"/>
          <p:cNvSpPr/>
          <p:nvPr/>
        </p:nvSpPr>
        <p:spPr>
          <a:xfrm>
            <a:off x="362325" y="8707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Vida de Freelancer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Trabalhar por conta própria, autônoma, sem vínculo empregatício, sem horário fixo, sem “chefia”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Horário flexível não significa tempo livre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Se não trabalhar, não tem salário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Sugiro unir com uma UX Designer e partir para desenvolver sites simples para microempreendoras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765" name="Google Shape;76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9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95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freelas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2" name="Google Shape;772;p95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95"/>
          <p:cNvSpPr/>
          <p:nvPr/>
        </p:nvSpPr>
        <p:spPr>
          <a:xfrm>
            <a:off x="362325" y="8707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O que não pode faltar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Contrato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Cláusulas de recebimento e checkpoints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○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Sugestão: 20% início, 30% metade do projeto entregue, 50% projeto entregue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Cronograma detalhado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Modelo de Proposta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774" name="Google Shape;77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9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6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freelas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1" name="Google Shape;781;p96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96"/>
          <p:cNvSpPr/>
          <p:nvPr/>
        </p:nvSpPr>
        <p:spPr>
          <a:xfrm>
            <a:off x="362325" y="8707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Proposta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Aprenda a calcular seu valor hora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Briefing -&gt; o que o cliente quer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Fazer perguntas é importante, pois quanto mais você entende o briefing melhor você desenvolve.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Mas quais perguntas?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783" name="Google Shape;78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9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7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freelas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0" name="Google Shape;790;p97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97"/>
          <p:cNvSpPr/>
          <p:nvPr/>
        </p:nvSpPr>
        <p:spPr>
          <a:xfrm>
            <a:off x="362325" y="8707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Perguntas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● Tem data pra ir pro ar?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● O design já está pronto?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● Servidor/domínio?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● Conteúdo já pronto?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● Imagens?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792" name="Google Shape;79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9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8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freelas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9" name="Google Shape;799;p98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98"/>
          <p:cNvSpPr/>
          <p:nvPr/>
        </p:nvSpPr>
        <p:spPr>
          <a:xfrm>
            <a:off x="362325" y="8707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Estrutura da Proposta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● </a:t>
            </a:r>
            <a:r>
              <a:rPr lang="en-US" sz="2800">
                <a:latin typeface="Lato"/>
                <a:ea typeface="Lato"/>
                <a:cs typeface="Lato"/>
                <a:sym typeface="Lato"/>
              </a:rPr>
              <a:t>Descrição do escopo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● Prazo de desenvolvimento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● Custo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● Observações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● Validade da proposta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Referência: Carla de Bona e Adelle Araújo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801" name="Google Shape;80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9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9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freelas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p99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99"/>
          <p:cNvSpPr/>
          <p:nvPr/>
        </p:nvSpPr>
        <p:spPr>
          <a:xfrm>
            <a:off x="362325" y="8707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Links de interesse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Vida de Freelancer: Por onde começar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O lado B da vida de freelancer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6 dicas para começar a vida de freelancer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810" name="Google Shape;810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7099250" y="284850"/>
            <a:ext cx="1739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autoconhecimento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1141674" y="1235614"/>
            <a:ext cx="70617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t/>
            </a:r>
            <a:endParaRPr sz="3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t/>
            </a:r>
            <a:endParaRPr sz="3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Lato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tudo certo</a:t>
            </a:r>
            <a:r>
              <a:rPr lang="en-US" sz="3200">
                <a:latin typeface="Lato"/>
                <a:ea typeface="Lato"/>
                <a:cs typeface="Lato"/>
                <a:sym typeface="Lato"/>
              </a:rPr>
              <a:t>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(e nada resolvido)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121" name="Google Shape;1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0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freelas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7" name="Google Shape;817;p100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00"/>
          <p:cNvSpPr/>
          <p:nvPr/>
        </p:nvSpPr>
        <p:spPr>
          <a:xfrm>
            <a:off x="362325" y="870750"/>
            <a:ext cx="87921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Links de interesse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Vídeo </a:t>
            </a: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Vida de Freelancer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Site de Freelas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○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99Freelas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○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Crowd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○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Workana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Calculadora Valor Hora de Freela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Gerar contratos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819" name="Google Shape;819;p1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0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programar-mundo (1).jpg" id="825" name="Google Shape;825;p101"/>
          <p:cNvPicPr preferRelativeResize="0"/>
          <p:nvPr/>
        </p:nvPicPr>
        <p:blipFill rotWithShape="1">
          <a:blip r:embed="rId3">
            <a:alphaModFix/>
          </a:blip>
          <a:srcRect b="47204" l="0" r="0" t="15542"/>
          <a:stretch/>
        </p:blipFill>
        <p:spPr>
          <a:xfrm>
            <a:off x="0" y="3227349"/>
            <a:ext cx="9144000" cy="1916151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01"/>
          <p:cNvSpPr txBox="1"/>
          <p:nvPr/>
        </p:nvSpPr>
        <p:spPr>
          <a:xfrm>
            <a:off x="1951190" y="1380365"/>
            <a:ext cx="5241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ato"/>
              <a:buNone/>
            </a:pPr>
            <a:r>
              <a:rPr lang="en-US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EXERCÍCIOS</a:t>
            </a:r>
            <a:endParaRPr sz="3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7" name="Google Shape;827;p101"/>
          <p:cNvSpPr/>
          <p:nvPr/>
        </p:nvSpPr>
        <p:spPr>
          <a:xfrm>
            <a:off x="2839650" y="1283475"/>
            <a:ext cx="3464700" cy="771000"/>
          </a:xfrm>
          <a:prstGeom prst="bracePair">
            <a:avLst/>
          </a:prstGeom>
          <a:noFill/>
          <a:ln cap="flat" cmpd="sng" w="38100">
            <a:solidFill>
              <a:srgbClr val="8064A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2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exercícios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3" name="Google Shape;833;p102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02"/>
          <p:cNvSpPr/>
          <p:nvPr/>
        </p:nvSpPr>
        <p:spPr>
          <a:xfrm>
            <a:off x="487680" y="1394505"/>
            <a:ext cx="82557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Construir seu CV</a:t>
            </a:r>
            <a:r>
              <a:rPr lang="en-US" sz="2800">
                <a:latin typeface="Lato"/>
                <a:ea typeface="Lato"/>
                <a:cs typeface="Lato"/>
                <a:sym typeface="Lato"/>
              </a:rPr>
              <a:t> 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ato"/>
              <a:buChar char="●"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Carta para si mesma: </a:t>
            </a:r>
            <a:r>
              <a:rPr lang="en-US" sz="2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https://www.futureme.org/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835" name="Google Shape;835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0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03"/>
          <p:cNvSpPr txBox="1"/>
          <p:nvPr/>
        </p:nvSpPr>
        <p:spPr>
          <a:xfrm>
            <a:off x="6457955" y="284850"/>
            <a:ext cx="2380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53090"/>
              </a:buClr>
              <a:buSzPts val="375"/>
              <a:buFont typeface="Lato"/>
              <a:buNone/>
            </a:pPr>
            <a:r>
              <a:rPr lang="en-US" sz="1500">
                <a:solidFill>
                  <a:srgbClr val="653090"/>
                </a:solidFill>
                <a:latin typeface="Lato"/>
                <a:ea typeface="Lato"/>
                <a:cs typeface="Lato"/>
                <a:sym typeface="Lato"/>
              </a:rPr>
              <a:t>exercício para entrega</a:t>
            </a:r>
            <a:endParaRPr b="0" i="0" sz="1500" u="none" cap="none" strike="noStrike">
              <a:solidFill>
                <a:srgbClr val="65309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2" name="Google Shape;842;p103"/>
          <p:cNvSpPr/>
          <p:nvPr/>
        </p:nvSpPr>
        <p:spPr>
          <a:xfrm>
            <a:off x="3758021" y="584921"/>
            <a:ext cx="5396400" cy="34200"/>
          </a:xfrm>
          <a:prstGeom prst="rect">
            <a:avLst/>
          </a:prstGeom>
          <a:gradFill>
            <a:gsLst>
              <a:gs pos="0">
                <a:srgbClr val="9867A8">
                  <a:alpha val="0"/>
                </a:srgbClr>
              </a:gs>
              <a:gs pos="50000">
                <a:srgbClr val="9867A8"/>
              </a:gs>
              <a:gs pos="100000">
                <a:srgbClr val="9867A8"/>
              </a:gs>
            </a:gsLst>
            <a:lin ang="0" scaled="0"/>
          </a:gra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103"/>
          <p:cNvSpPr/>
          <p:nvPr/>
        </p:nvSpPr>
        <p:spPr>
          <a:xfrm>
            <a:off x="363575" y="766525"/>
            <a:ext cx="8151900" cy="2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Lato"/>
              <a:buNone/>
            </a:pPr>
            <a:r>
              <a:rPr lang="en-US" sz="2800">
                <a:latin typeface="Lato"/>
                <a:ea typeface="Lato"/>
                <a:cs typeface="Lato"/>
                <a:sym typeface="Lato"/>
              </a:rPr>
              <a:t>Seu </a:t>
            </a:r>
            <a:r>
              <a:rPr lang="en-US" sz="2800">
                <a:latin typeface="Lato"/>
                <a:ea typeface="Lato"/>
                <a:cs typeface="Lato"/>
                <a:sym typeface="Lato"/>
              </a:rPr>
              <a:t>Currículo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Data de entrega - 17/07/2020 (sexta-feira): conta como presença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Orientações, template, esse material em pdf: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Repositório da aula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Através de pull request no repositório: criar uma branch, pasta com seu nome para adicionar o exercício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Aula de revisão/dúvidas: 15/07/2020 (quarta-feira)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3657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   20 às 22h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programa-fundos-claros (1).png" id="844" name="Google Shape;844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752795"/>
            <a:ext cx="1425930" cy="390703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0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4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851" name="Google Shape;851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8461" y="313031"/>
            <a:ext cx="6046898" cy="451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lang="en-US">
                <a:solidFill>
                  <a:srgbClr val="C7C8CA"/>
                </a:solidFill>
              </a:rPr>
              <a:t>‹#›</a:t>
            </a:fld>
            <a:endParaRPr>
              <a:solidFill>
                <a:srgbClr val="C7C8CA"/>
              </a:solidFill>
            </a:endParaRPr>
          </a:p>
        </p:txBody>
      </p:sp>
      <p:pic>
        <p:nvPicPr>
          <p:cNvPr id="857" name="Google Shape;85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